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5" r:id="rId18"/>
    <p:sldId id="276" r:id="rId19"/>
    <p:sldId id="27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7"/>
  </p:normalViewPr>
  <p:slideViewPr>
    <p:cSldViewPr snapToGrid="0" snapToObjects="1">
      <p:cViewPr varScale="1">
        <p:scale>
          <a:sx n="106" d="100"/>
          <a:sy n="106"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Aberman</a:t>
            </a:r>
            <a:r>
              <a:rPr lang="en-US" dirty="0"/>
              <a:t> &amp; </a:t>
            </a:r>
            <a:r>
              <a:rPr lang="en-US" dirty="0" err="1"/>
              <a:t>Salamone</a:t>
            </a:r>
            <a:r>
              <a:rPr lang="en-US" dirty="0"/>
              <a:t> 1999</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little data on humans so trying lots of things.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14238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Recent study showed the opposite that high frequency INCREASED RT and increased safe option. Maybe difference between intermittent and chronic? Interacting with individual differences?</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Dopamine and eye blink rate are related. Lots of other things affect eye blink rate too though. The idea is to see which parameters affect eye blink rate the most (assuming that’s the biggest effect) and then use those parameters during a gambling task.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12491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4/19/19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4/19/19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3898233"/>
            <a:ext cx="9144000" cy="1588168"/>
          </a:xfrm>
        </p:spPr>
        <p:txBody>
          <a:bodyPr>
            <a:normAutofit/>
          </a:bodyPr>
          <a:lstStyle/>
          <a:p>
            <a:r>
              <a:rPr lang="en-US" dirty="0"/>
              <a:t>4.23.2019</a:t>
            </a:r>
          </a:p>
          <a:p>
            <a:endParaRPr lang="en-US" dirty="0"/>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551366"/>
            <a:ext cx="9452486" cy="249299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141 participants analyzed</a:t>
            </a:r>
          </a:p>
          <a:p>
            <a:pPr marL="342900" indent="-342900">
              <a:spcAft>
                <a:spcPts val="600"/>
              </a:spcAft>
              <a:buFont typeface="Arial" panose="020B0604020202020204" pitchFamily="34" charset="0"/>
              <a:buChar char="•"/>
            </a:pPr>
            <a:r>
              <a:rPr lang="en-US" noProof="1"/>
              <a:t>18-40 years old</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Option to gamble on 86.39 % of trials.</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2"/>
          <a:stretch>
            <a:fillRect/>
          </a:stretch>
        </p:blipFill>
        <p:spPr>
          <a:xfrm>
            <a:off x="7027484" y="3413325"/>
            <a:ext cx="4528641" cy="3269058"/>
          </a:xfrm>
          <a:prstGeom prst="rect">
            <a:avLst/>
          </a:prstGeom>
        </p:spPr>
      </p:pic>
    </p:spTree>
    <p:extLst>
      <p:ext uri="{BB962C8B-B14F-4D97-AF65-F5344CB8AC3E}">
        <p14:creationId xmlns:p14="http://schemas.microsoft.com/office/powerpoint/2010/main" val="301292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73A5247-2B28-4221-82B8-5369ABF1A64B}"/>
              </a:ext>
            </a:extLst>
          </p:cNvPr>
          <p:cNvGrpSpPr/>
          <p:nvPr/>
        </p:nvGrpSpPr>
        <p:grpSpPr>
          <a:xfrm>
            <a:off x="456527" y="4030579"/>
            <a:ext cx="3832256" cy="2543694"/>
            <a:chOff x="36742825" y="5809651"/>
            <a:chExt cx="4730915" cy="3334147"/>
          </a:xfrm>
        </p:grpSpPr>
        <p:pic>
          <p:nvPicPr>
            <p:cNvPr id="23" name="Picture 22">
              <a:extLst>
                <a:ext uri="{FF2B5EF4-FFF2-40B4-BE49-F238E27FC236}">
                  <a16:creationId xmlns:a16="http://schemas.microsoft.com/office/drawing/2014/main" id="{61F3B067-54BA-4C00-951C-3585C162CACD}"/>
                </a:ext>
              </a:extLst>
            </p:cNvPr>
            <p:cNvPicPr>
              <a:picLocks noChangeAspect="1"/>
            </p:cNvPicPr>
            <p:nvPr/>
          </p:nvPicPr>
          <p:blipFill>
            <a:blip r:embed="rId2"/>
            <a:stretch>
              <a:fillRect/>
            </a:stretch>
          </p:blipFill>
          <p:spPr>
            <a:xfrm>
              <a:off x="36742825" y="5849052"/>
              <a:ext cx="4730915" cy="3294746"/>
            </a:xfrm>
            <a:prstGeom prst="rect">
              <a:avLst/>
            </a:prstGeom>
          </p:spPr>
        </p:pic>
        <p:sp>
          <p:nvSpPr>
            <p:cNvPr id="24" name="TextBox 23">
              <a:extLst>
                <a:ext uri="{FF2B5EF4-FFF2-40B4-BE49-F238E27FC236}">
                  <a16:creationId xmlns:a16="http://schemas.microsoft.com/office/drawing/2014/main" id="{3C8EBE60-E23B-4669-A9F7-7D3CF327D90A}"/>
                </a:ext>
              </a:extLst>
            </p:cNvPr>
            <p:cNvSpPr txBox="1"/>
            <p:nvPr/>
          </p:nvSpPr>
          <p:spPr>
            <a:xfrm>
              <a:off x="37020266" y="5809651"/>
              <a:ext cx="4356670" cy="422238"/>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grpSp>
      <p:grpSp>
        <p:nvGrpSpPr>
          <p:cNvPr id="25" name="Group 24">
            <a:extLst>
              <a:ext uri="{FF2B5EF4-FFF2-40B4-BE49-F238E27FC236}">
                <a16:creationId xmlns:a16="http://schemas.microsoft.com/office/drawing/2014/main" id="{C13A43A3-9829-4CBD-AC70-6B8B742E6A39}"/>
              </a:ext>
            </a:extLst>
          </p:cNvPr>
          <p:cNvGrpSpPr/>
          <p:nvPr/>
        </p:nvGrpSpPr>
        <p:grpSpPr>
          <a:xfrm>
            <a:off x="351952" y="609772"/>
            <a:ext cx="4105386" cy="2864510"/>
            <a:chOff x="25980443" y="12342801"/>
            <a:chExt cx="5591718" cy="3901591"/>
          </a:xfrm>
        </p:grpSpPr>
        <p:pic>
          <p:nvPicPr>
            <p:cNvPr id="26" name="Picture 25">
              <a:extLst>
                <a:ext uri="{FF2B5EF4-FFF2-40B4-BE49-F238E27FC236}">
                  <a16:creationId xmlns:a16="http://schemas.microsoft.com/office/drawing/2014/main" id="{0E7B9060-E3CB-4FAA-8306-C70F7BA681CE}"/>
                </a:ext>
              </a:extLst>
            </p:cNvPr>
            <p:cNvPicPr>
              <a:picLocks noChangeAspect="1"/>
            </p:cNvPicPr>
            <p:nvPr/>
          </p:nvPicPr>
          <p:blipFill>
            <a:blip r:embed="rId3"/>
            <a:stretch>
              <a:fillRect/>
            </a:stretch>
          </p:blipFill>
          <p:spPr>
            <a:xfrm>
              <a:off x="25980443" y="12350160"/>
              <a:ext cx="5591718" cy="3894232"/>
            </a:xfrm>
            <a:prstGeom prst="rect">
              <a:avLst/>
            </a:prstGeom>
          </p:spPr>
        </p:pic>
        <p:sp>
          <p:nvSpPr>
            <p:cNvPr id="27" name="TextBox 26">
              <a:extLst>
                <a:ext uri="{FF2B5EF4-FFF2-40B4-BE49-F238E27FC236}">
                  <a16:creationId xmlns:a16="http://schemas.microsoft.com/office/drawing/2014/main" id="{B4145232-D0EA-4F02-A8E1-C927D3586E63}"/>
                </a:ext>
              </a:extLst>
            </p:cNvPr>
            <p:cNvSpPr txBox="1"/>
            <p:nvPr/>
          </p:nvSpPr>
          <p:spPr>
            <a:xfrm>
              <a:off x="26210022" y="12342801"/>
              <a:ext cx="5132559" cy="419206"/>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grpSp>
      <p:grpSp>
        <p:nvGrpSpPr>
          <p:cNvPr id="28" name="Group 27">
            <a:extLst>
              <a:ext uri="{FF2B5EF4-FFF2-40B4-BE49-F238E27FC236}">
                <a16:creationId xmlns:a16="http://schemas.microsoft.com/office/drawing/2014/main" id="{B6E89A19-609E-49C6-8037-6EF48E7BC543}"/>
              </a:ext>
            </a:extLst>
          </p:cNvPr>
          <p:cNvGrpSpPr/>
          <p:nvPr/>
        </p:nvGrpSpPr>
        <p:grpSpPr>
          <a:xfrm>
            <a:off x="5130939" y="1096436"/>
            <a:ext cx="2795597" cy="1978533"/>
            <a:chOff x="25527063" y="3471552"/>
            <a:chExt cx="2972971" cy="2228606"/>
          </a:xfrm>
        </p:grpSpPr>
        <p:pic>
          <p:nvPicPr>
            <p:cNvPr id="29" name="Picture 28">
              <a:extLst>
                <a:ext uri="{FF2B5EF4-FFF2-40B4-BE49-F238E27FC236}">
                  <a16:creationId xmlns:a16="http://schemas.microsoft.com/office/drawing/2014/main" id="{2D14BE29-C39A-488A-9597-895B11F1837C}"/>
                </a:ext>
              </a:extLst>
            </p:cNvPr>
            <p:cNvPicPr>
              <a:picLocks noChangeAspect="1"/>
            </p:cNvPicPr>
            <p:nvPr/>
          </p:nvPicPr>
          <p:blipFill>
            <a:blip r:embed="rId4"/>
            <a:stretch>
              <a:fillRect/>
            </a:stretch>
          </p:blipFill>
          <p:spPr>
            <a:xfrm>
              <a:off x="25527063" y="3565548"/>
              <a:ext cx="2957084" cy="2134610"/>
            </a:xfrm>
            <a:prstGeom prst="rect">
              <a:avLst/>
            </a:prstGeom>
          </p:spPr>
        </p:pic>
        <p:sp>
          <p:nvSpPr>
            <p:cNvPr id="30" name="TextBox 29">
              <a:extLst>
                <a:ext uri="{FF2B5EF4-FFF2-40B4-BE49-F238E27FC236}">
                  <a16:creationId xmlns:a16="http://schemas.microsoft.com/office/drawing/2014/main" id="{7B30CAA5-BAEE-49F3-9678-AC3C734F969E}"/>
                </a:ext>
              </a:extLst>
            </p:cNvPr>
            <p:cNvSpPr txBox="1"/>
            <p:nvPr/>
          </p:nvSpPr>
          <p:spPr>
            <a:xfrm>
              <a:off x="25788765" y="3471552"/>
              <a:ext cx="2711269" cy="398569"/>
            </a:xfrm>
            <a:prstGeom prst="rect">
              <a:avLst/>
            </a:prstGeom>
            <a:solidFill>
              <a:schemeClr val="bg1"/>
            </a:solidFill>
          </p:spPr>
          <p:txBody>
            <a:bodyPr wrap="none" rtlCol="0">
              <a:spAutoFit/>
            </a:bodyPr>
            <a:lstStyle/>
            <a:p>
              <a:r>
                <a:rPr lang="en-US" sz="1400" b="1" dirty="0">
                  <a:latin typeface="Avenir Heavy"/>
                </a:rPr>
                <a:t>EV on gamble propensity</a:t>
              </a:r>
            </a:p>
          </p:txBody>
        </p:sp>
      </p:grpSp>
      <p:grpSp>
        <p:nvGrpSpPr>
          <p:cNvPr id="31" name="Group 30">
            <a:extLst>
              <a:ext uri="{FF2B5EF4-FFF2-40B4-BE49-F238E27FC236}">
                <a16:creationId xmlns:a16="http://schemas.microsoft.com/office/drawing/2014/main" id="{3E2C5E65-9C6A-47BF-A594-23C65EA0711D}"/>
              </a:ext>
            </a:extLst>
          </p:cNvPr>
          <p:cNvGrpSpPr/>
          <p:nvPr/>
        </p:nvGrpSpPr>
        <p:grpSpPr>
          <a:xfrm>
            <a:off x="4696878" y="4060639"/>
            <a:ext cx="3470936" cy="2421453"/>
            <a:chOff x="28071497" y="7483590"/>
            <a:chExt cx="2925168" cy="1877149"/>
          </a:xfrm>
        </p:grpSpPr>
        <p:pic>
          <p:nvPicPr>
            <p:cNvPr id="32" name="Picture 31">
              <a:extLst>
                <a:ext uri="{FF2B5EF4-FFF2-40B4-BE49-F238E27FC236}">
                  <a16:creationId xmlns:a16="http://schemas.microsoft.com/office/drawing/2014/main" id="{71CA949C-CE33-4B8C-A6CF-687F5DDC6BCC}"/>
                </a:ext>
              </a:extLst>
            </p:cNvPr>
            <p:cNvPicPr>
              <a:picLocks noChangeAspect="1"/>
            </p:cNvPicPr>
            <p:nvPr/>
          </p:nvPicPr>
          <p:blipFill>
            <a:blip r:embed="rId5"/>
            <a:stretch>
              <a:fillRect/>
            </a:stretch>
          </p:blipFill>
          <p:spPr>
            <a:xfrm>
              <a:off x="28071497" y="7483590"/>
              <a:ext cx="2925168" cy="1877149"/>
            </a:xfrm>
            <a:prstGeom prst="rect">
              <a:avLst/>
            </a:prstGeom>
          </p:spPr>
        </p:pic>
        <p:sp>
          <p:nvSpPr>
            <p:cNvPr id="33" name="TextBox 32">
              <a:extLst>
                <a:ext uri="{FF2B5EF4-FFF2-40B4-BE49-F238E27FC236}">
                  <a16:creationId xmlns:a16="http://schemas.microsoft.com/office/drawing/2014/main" id="{28D9B1C6-D273-421A-906B-24C1CC7EC9F3}"/>
                </a:ext>
              </a:extLst>
            </p:cNvPr>
            <p:cNvSpPr txBox="1"/>
            <p:nvPr/>
          </p:nvSpPr>
          <p:spPr>
            <a:xfrm>
              <a:off x="29006949" y="7483590"/>
              <a:ext cx="1298945" cy="307777"/>
            </a:xfrm>
            <a:prstGeom prst="rect">
              <a:avLst/>
            </a:prstGeom>
            <a:solidFill>
              <a:schemeClr val="bg1"/>
            </a:solidFill>
          </p:spPr>
          <p:txBody>
            <a:bodyPr wrap="none" rtlCol="0">
              <a:spAutoFit/>
            </a:bodyPr>
            <a:lstStyle/>
            <a:p>
              <a:r>
                <a:rPr lang="en-US" sz="1400" b="1" dirty="0">
                  <a:latin typeface="Avenir Heavy"/>
                </a:rPr>
                <a:t>EV sensitivity</a:t>
              </a:r>
            </a:p>
          </p:txBody>
        </p:sp>
      </p:grpSp>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6"/>
          <a:stretch>
            <a:fillRect/>
          </a:stretch>
        </p:blipFill>
        <p:spPr>
          <a:xfrm>
            <a:off x="8251231" y="1273358"/>
            <a:ext cx="3940769" cy="4489732"/>
          </a:xfrm>
          <a:prstGeom prst="rect">
            <a:avLst/>
          </a:prstGeom>
        </p:spPr>
      </p:pic>
    </p:spTree>
    <p:extLst>
      <p:ext uri="{BB962C8B-B14F-4D97-AF65-F5344CB8AC3E}">
        <p14:creationId xmlns:p14="http://schemas.microsoft.com/office/powerpoint/2010/main" val="276496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6E83-0BCD-4890-A528-C255B774AF66}"/>
              </a:ext>
            </a:extLst>
          </p:cNvPr>
          <p:cNvSpPr>
            <a:spLocks noGrp="1"/>
          </p:cNvSpPr>
          <p:nvPr>
            <p:ph type="title"/>
          </p:nvPr>
        </p:nvSpPr>
        <p:spPr/>
        <p:txBody>
          <a:bodyPr/>
          <a:lstStyle/>
          <a:p>
            <a:r>
              <a:rPr lang="en-US" dirty="0"/>
              <a:t>Version coefficients</a:t>
            </a:r>
          </a:p>
        </p:txBody>
      </p:sp>
      <p:sp>
        <p:nvSpPr>
          <p:cNvPr id="3" name="Content Placeholder 2">
            <a:extLst>
              <a:ext uri="{FF2B5EF4-FFF2-40B4-BE49-F238E27FC236}">
                <a16:creationId xmlns:a16="http://schemas.microsoft.com/office/drawing/2014/main" id="{10F39049-9E3B-474E-9380-F0E35D86C88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5428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CD7429-2427-544C-BD8D-718ED5B5B609}"/>
              </a:ext>
            </a:extLst>
          </p:cNvPr>
          <p:cNvSpPr/>
          <p:nvPr/>
        </p:nvSpPr>
        <p:spPr>
          <a:xfrm>
            <a:off x="2832759"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DB06B07-6D06-184E-99F0-E4F7B948F5FC}"/>
              </a:ext>
            </a:extLst>
          </p:cNvPr>
          <p:cNvPicPr>
            <a:picLocks noChangeAspect="1"/>
          </p:cNvPicPr>
          <p:nvPr/>
        </p:nvPicPr>
        <p:blipFill>
          <a:blip r:embed="rId3"/>
          <a:stretch>
            <a:fillRect/>
          </a:stretch>
        </p:blipFill>
        <p:spPr>
          <a:xfrm>
            <a:off x="5833105" y="2927995"/>
            <a:ext cx="1818429" cy="1319106"/>
          </a:xfrm>
          <a:prstGeom prst="rect">
            <a:avLst/>
          </a:prstGeom>
        </p:spPr>
      </p:pic>
      <p:pic>
        <p:nvPicPr>
          <p:cNvPr id="11" name="Picture 10">
            <a:extLst>
              <a:ext uri="{FF2B5EF4-FFF2-40B4-BE49-F238E27FC236}">
                <a16:creationId xmlns:a16="http://schemas.microsoft.com/office/drawing/2014/main" id="{3FB8851E-C111-E541-A8F6-8D6DA9DA5F7E}"/>
              </a:ext>
            </a:extLst>
          </p:cNvPr>
          <p:cNvPicPr>
            <a:picLocks noChangeAspect="1"/>
          </p:cNvPicPr>
          <p:nvPr/>
        </p:nvPicPr>
        <p:blipFill>
          <a:blip r:embed="rId4"/>
          <a:stretch>
            <a:fillRect/>
          </a:stretch>
        </p:blipFill>
        <p:spPr>
          <a:xfrm>
            <a:off x="3160657" y="3309091"/>
            <a:ext cx="1483533" cy="533803"/>
          </a:xfrm>
          <a:prstGeom prst="rect">
            <a:avLst/>
          </a:prstGeom>
        </p:spPr>
      </p:pic>
      <p:sp>
        <p:nvSpPr>
          <p:cNvPr id="12" name="Rectangle 11">
            <a:extLst>
              <a:ext uri="{FF2B5EF4-FFF2-40B4-BE49-F238E27FC236}">
                <a16:creationId xmlns:a16="http://schemas.microsoft.com/office/drawing/2014/main" id="{2754728F-19DC-D44C-864C-5E1880B3EB85}"/>
              </a:ext>
            </a:extLst>
          </p:cNvPr>
          <p:cNvSpPr/>
          <p:nvPr/>
        </p:nvSpPr>
        <p:spPr>
          <a:xfrm>
            <a:off x="5594496" y="281906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F4E7AAB2-4015-DB4F-BEAC-E6F47A9ADF66}"/>
              </a:ext>
            </a:extLst>
          </p:cNvPr>
          <p:cNvPicPr>
            <a:picLocks noChangeAspect="1"/>
          </p:cNvPicPr>
          <p:nvPr/>
        </p:nvPicPr>
        <p:blipFill>
          <a:blip r:embed="rId5"/>
          <a:stretch>
            <a:fillRect/>
          </a:stretch>
        </p:blipFill>
        <p:spPr>
          <a:xfrm>
            <a:off x="9082920" y="4703437"/>
            <a:ext cx="2032334" cy="1294480"/>
          </a:xfrm>
          <a:prstGeom prst="rect">
            <a:avLst/>
          </a:prstGeom>
        </p:spPr>
      </p:pic>
      <p:sp>
        <p:nvSpPr>
          <p:cNvPr id="14" name="Rectangle 13">
            <a:extLst>
              <a:ext uri="{FF2B5EF4-FFF2-40B4-BE49-F238E27FC236}">
                <a16:creationId xmlns:a16="http://schemas.microsoft.com/office/drawing/2014/main" id="{BFEDBA0B-DB05-E748-BBA7-56E39CF2D7D3}"/>
              </a:ext>
            </a:extLst>
          </p:cNvPr>
          <p:cNvSpPr/>
          <p:nvPr/>
        </p:nvSpPr>
        <p:spPr>
          <a:xfrm>
            <a:off x="8951263" y="461061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04A26E22-41C1-3A49-9353-C43346F4E10F}"/>
              </a:ext>
            </a:extLst>
          </p:cNvPr>
          <p:cNvPicPr>
            <a:picLocks noChangeAspect="1"/>
          </p:cNvPicPr>
          <p:nvPr/>
        </p:nvPicPr>
        <p:blipFill>
          <a:blip r:embed="rId6"/>
          <a:stretch>
            <a:fillRect/>
          </a:stretch>
        </p:blipFill>
        <p:spPr>
          <a:xfrm>
            <a:off x="9240252" y="1131386"/>
            <a:ext cx="1717669" cy="1292589"/>
          </a:xfrm>
          <a:prstGeom prst="rect">
            <a:avLst/>
          </a:prstGeom>
        </p:spPr>
      </p:pic>
      <p:sp>
        <p:nvSpPr>
          <p:cNvPr id="17" name="Rectangle 16">
            <a:extLst>
              <a:ext uri="{FF2B5EF4-FFF2-40B4-BE49-F238E27FC236}">
                <a16:creationId xmlns:a16="http://schemas.microsoft.com/office/drawing/2014/main" id="{E22D2AE5-D1C3-4749-974C-7ACF61207417}"/>
              </a:ext>
            </a:extLst>
          </p:cNvPr>
          <p:cNvSpPr/>
          <p:nvPr/>
        </p:nvSpPr>
        <p:spPr>
          <a:xfrm>
            <a:off x="8951263" y="1037618"/>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035E0065-EA4A-174F-BC35-B682EBDD00D6}"/>
              </a:ext>
            </a:extLst>
          </p:cNvPr>
          <p:cNvPicPr>
            <a:picLocks noChangeAspect="1"/>
          </p:cNvPicPr>
          <p:nvPr/>
        </p:nvPicPr>
        <p:blipFill>
          <a:blip r:embed="rId7"/>
          <a:stretch>
            <a:fillRect/>
          </a:stretch>
        </p:blipFill>
        <p:spPr>
          <a:xfrm>
            <a:off x="245047" y="2980213"/>
            <a:ext cx="1947598" cy="1239752"/>
          </a:xfrm>
          <a:prstGeom prst="rect">
            <a:avLst/>
          </a:prstGeom>
        </p:spPr>
      </p:pic>
      <p:sp>
        <p:nvSpPr>
          <p:cNvPr id="19" name="Rectangle 18">
            <a:extLst>
              <a:ext uri="{FF2B5EF4-FFF2-40B4-BE49-F238E27FC236}">
                <a16:creationId xmlns:a16="http://schemas.microsoft.com/office/drawing/2014/main" id="{51693C8E-E422-4643-8786-E7217D768BD5}"/>
              </a:ext>
            </a:extLst>
          </p:cNvPr>
          <p:cNvSpPr/>
          <p:nvPr/>
        </p:nvSpPr>
        <p:spPr>
          <a:xfrm>
            <a:off x="71022"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3759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A6D-8A4B-447F-83F1-11B701B82A4D}"/>
              </a:ext>
            </a:extLst>
          </p:cNvPr>
          <p:cNvSpPr>
            <a:spLocks noGrp="1"/>
          </p:cNvSpPr>
          <p:nvPr>
            <p:ph type="title"/>
          </p:nvPr>
        </p:nvSpPr>
        <p:spPr>
          <a:xfrm>
            <a:off x="-24395" y="84221"/>
            <a:ext cx="5378448" cy="1037174"/>
          </a:xfrm>
        </p:spPr>
        <p:txBody>
          <a:bodyPr/>
          <a:lstStyle/>
          <a:p>
            <a:r>
              <a:rPr lang="en-US" dirty="0"/>
              <a:t>Current version</a:t>
            </a:r>
          </a:p>
        </p:txBody>
      </p:sp>
      <p:pic>
        <p:nvPicPr>
          <p:cNvPr id="5" name="Content Placeholder 4">
            <a:extLst>
              <a:ext uri="{FF2B5EF4-FFF2-40B4-BE49-F238E27FC236}">
                <a16:creationId xmlns:a16="http://schemas.microsoft.com/office/drawing/2014/main" id="{DDD7679A-93DE-024B-B9F3-4ADC4FD6B91F}"/>
              </a:ext>
            </a:extLst>
          </p:cNvPr>
          <p:cNvPicPr>
            <a:picLocks noGrp="1" noChangeAspect="1"/>
          </p:cNvPicPr>
          <p:nvPr>
            <p:ph idx="1"/>
          </p:nvPr>
        </p:nvPicPr>
        <p:blipFill>
          <a:blip r:embed="rId2"/>
          <a:stretch>
            <a:fillRect/>
          </a:stretch>
        </p:blipFill>
        <p:spPr>
          <a:xfrm>
            <a:off x="5939423" y="833697"/>
            <a:ext cx="4664242" cy="3293761"/>
          </a:xfrm>
          <a:prstGeom prst="rect">
            <a:avLst/>
          </a:prstGeom>
        </p:spPr>
      </p:pic>
      <p:pic>
        <p:nvPicPr>
          <p:cNvPr id="4" name="Picture 3">
            <a:extLst>
              <a:ext uri="{FF2B5EF4-FFF2-40B4-BE49-F238E27FC236}">
                <a16:creationId xmlns:a16="http://schemas.microsoft.com/office/drawing/2014/main" id="{8F790E6F-C33F-3543-87BF-754E55A712DE}"/>
              </a:ext>
            </a:extLst>
          </p:cNvPr>
          <p:cNvPicPr>
            <a:picLocks noChangeAspect="1"/>
          </p:cNvPicPr>
          <p:nvPr/>
        </p:nvPicPr>
        <p:blipFill>
          <a:blip r:embed="rId3"/>
          <a:stretch>
            <a:fillRect/>
          </a:stretch>
        </p:blipFill>
        <p:spPr>
          <a:xfrm>
            <a:off x="683795" y="1121395"/>
            <a:ext cx="3976771" cy="2808288"/>
          </a:xfrm>
          <a:prstGeom prst="rect">
            <a:avLst/>
          </a:prstGeom>
        </p:spPr>
      </p:pic>
      <p:pic>
        <p:nvPicPr>
          <p:cNvPr id="7" name="Picture 6">
            <a:extLst>
              <a:ext uri="{FF2B5EF4-FFF2-40B4-BE49-F238E27FC236}">
                <a16:creationId xmlns:a16="http://schemas.microsoft.com/office/drawing/2014/main" id="{3E2DA1CA-A28B-C045-9F1F-F74A5891100C}"/>
              </a:ext>
            </a:extLst>
          </p:cNvPr>
          <p:cNvPicPr>
            <a:picLocks noChangeAspect="1"/>
          </p:cNvPicPr>
          <p:nvPr/>
        </p:nvPicPr>
        <p:blipFill>
          <a:blip r:embed="rId4"/>
          <a:stretch>
            <a:fillRect/>
          </a:stretch>
        </p:blipFill>
        <p:spPr>
          <a:xfrm>
            <a:off x="6424863" y="4029101"/>
            <a:ext cx="3693363" cy="2608153"/>
          </a:xfrm>
          <a:prstGeom prst="rect">
            <a:avLst/>
          </a:prstGeom>
        </p:spPr>
      </p:pic>
      <p:pic>
        <p:nvPicPr>
          <p:cNvPr id="8" name="Picture 7">
            <a:extLst>
              <a:ext uri="{FF2B5EF4-FFF2-40B4-BE49-F238E27FC236}">
                <a16:creationId xmlns:a16="http://schemas.microsoft.com/office/drawing/2014/main" id="{39620C85-161F-6449-ACF3-5C692CFB69C4}"/>
              </a:ext>
            </a:extLst>
          </p:cNvPr>
          <p:cNvPicPr>
            <a:picLocks noChangeAspect="1"/>
          </p:cNvPicPr>
          <p:nvPr/>
        </p:nvPicPr>
        <p:blipFill>
          <a:blip r:embed="rId5"/>
          <a:stretch>
            <a:fillRect/>
          </a:stretch>
        </p:blipFill>
        <p:spPr>
          <a:xfrm>
            <a:off x="825500" y="4165626"/>
            <a:ext cx="3693363" cy="2608153"/>
          </a:xfrm>
          <a:prstGeom prst="rect">
            <a:avLst/>
          </a:prstGeom>
        </p:spPr>
      </p:pic>
    </p:spTree>
    <p:extLst>
      <p:ext uri="{BB962C8B-B14F-4D97-AF65-F5344CB8AC3E}">
        <p14:creationId xmlns:p14="http://schemas.microsoft.com/office/powerpoint/2010/main" val="37620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lstStyle/>
          <a:p>
            <a:pPr algn="ctr"/>
            <a:r>
              <a:rPr lang="en-US" dirty="0"/>
              <a:t>Does STN DBS affect cost-benefit decision making?</a:t>
            </a:r>
          </a:p>
        </p:txBody>
      </p:sp>
      <p:sp>
        <p:nvSpPr>
          <p:cNvPr id="4" name="Content Placeholder 2">
            <a:extLst>
              <a:ext uri="{FF2B5EF4-FFF2-40B4-BE49-F238E27FC236}">
                <a16:creationId xmlns:a16="http://schemas.microsoft.com/office/drawing/2014/main" id="{83190FB8-37F9-41D1-B318-17821CD5F515}"/>
              </a:ext>
            </a:extLst>
          </p:cNvPr>
          <p:cNvSpPr txBox="1">
            <a:spLocks/>
          </p:cNvSpPr>
          <p:nvPr/>
        </p:nvSpPr>
        <p:spPr>
          <a:xfrm>
            <a:off x="5339362" y="2022348"/>
            <a:ext cx="2625543" cy="663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Probably</a:t>
            </a:r>
          </a:p>
        </p:txBody>
      </p:sp>
      <p:pic>
        <p:nvPicPr>
          <p:cNvPr id="7" name="Content Placeholder 6">
            <a:extLst>
              <a:ext uri="{FF2B5EF4-FFF2-40B4-BE49-F238E27FC236}">
                <a16:creationId xmlns:a16="http://schemas.microsoft.com/office/drawing/2014/main" id="{B8BD9212-726B-F141-A097-05D4ACD822AC}"/>
              </a:ext>
            </a:extLst>
          </p:cNvPr>
          <p:cNvPicPr>
            <a:picLocks noGrp="1" noChangeAspect="1"/>
          </p:cNvPicPr>
          <p:nvPr>
            <p:ph idx="1"/>
          </p:nvPr>
        </p:nvPicPr>
        <p:blipFill>
          <a:blip r:embed="rId3"/>
          <a:stretch>
            <a:fillRect/>
          </a:stretch>
        </p:blipFill>
        <p:spPr>
          <a:xfrm>
            <a:off x="1078831" y="4759070"/>
            <a:ext cx="10515600" cy="1329698"/>
          </a:xfrm>
          <a:prstGeom prst="rect">
            <a:avLst/>
          </a:prstGeom>
        </p:spPr>
      </p:pic>
      <p:pic>
        <p:nvPicPr>
          <p:cNvPr id="9" name="Picture 8">
            <a:extLst>
              <a:ext uri="{FF2B5EF4-FFF2-40B4-BE49-F238E27FC236}">
                <a16:creationId xmlns:a16="http://schemas.microsoft.com/office/drawing/2014/main" id="{D90D8A97-95F1-9742-82A8-F4B35DA2E30E}"/>
              </a:ext>
            </a:extLst>
          </p:cNvPr>
          <p:cNvPicPr>
            <a:picLocks noChangeAspect="1"/>
          </p:cNvPicPr>
          <p:nvPr/>
        </p:nvPicPr>
        <p:blipFill>
          <a:blip r:embed="rId4"/>
          <a:stretch>
            <a:fillRect/>
          </a:stretch>
        </p:blipFill>
        <p:spPr>
          <a:xfrm>
            <a:off x="1078831" y="2762250"/>
            <a:ext cx="10121900" cy="1333500"/>
          </a:xfrm>
          <a:prstGeom prst="rect">
            <a:avLst/>
          </a:prstGeom>
        </p:spPr>
      </p:pic>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to capture largest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stimulation</a:t>
            </a:r>
          </a:p>
        </p:txBody>
      </p:sp>
      <p:sp>
        <p:nvSpPr>
          <p:cNvPr id="3" name="Content Placeholder 2">
            <a:extLst>
              <a:ext uri="{FF2B5EF4-FFF2-40B4-BE49-F238E27FC236}">
                <a16:creationId xmlns:a16="http://schemas.microsoft.com/office/drawing/2014/main" id="{D13042F8-36CA-064E-A2FE-D0B04F7C501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6612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696181" y="4735485"/>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549948" y="4735485"/>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9"/>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644-FF58-B143-9166-FB3DC34A1FE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5053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2"/>
          <a:stretch>
            <a:fillRect/>
          </a:stretch>
        </p:blipFill>
        <p:spPr>
          <a:xfrm>
            <a:off x="56322" y="1691359"/>
            <a:ext cx="3630877" cy="4022195"/>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4" name="Content Placeholder 3">
            <a:extLst>
              <a:ext uri="{FF2B5EF4-FFF2-40B4-BE49-F238E27FC236}">
                <a16:creationId xmlns:a16="http://schemas.microsoft.com/office/drawing/2014/main" id="{A8070EF7-164C-E740-8012-1A98AD82EA42}"/>
              </a:ext>
            </a:extLst>
          </p:cNvPr>
          <p:cNvPicPr>
            <a:picLocks noGrp="1" noChangeAspect="1"/>
          </p:cNvPicPr>
          <p:nvPr>
            <p:ph idx="1"/>
          </p:nvPr>
        </p:nvPicPr>
        <p:blipFill>
          <a:blip r:embed="rId3"/>
          <a:stretch>
            <a:fillRect/>
          </a:stretch>
        </p:blipFill>
        <p:spPr>
          <a:xfrm>
            <a:off x="3687199" y="2052777"/>
            <a:ext cx="5108696" cy="3660777"/>
          </a:xfrm>
          <a:prstGeom prst="rect">
            <a:avLst/>
          </a:prstGeom>
        </p:spPr>
      </p:pic>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4"/>
          <a:stretch>
            <a:fillRect/>
          </a:stretch>
        </p:blipFill>
        <p:spPr>
          <a:xfrm>
            <a:off x="9456233" y="4081757"/>
            <a:ext cx="2492653" cy="2411118"/>
          </a:xfrm>
          <a:prstGeom prst="rect">
            <a:avLst/>
          </a:prstGeom>
        </p:spPr>
      </p:pic>
      <p:sp>
        <p:nvSpPr>
          <p:cNvPr id="7" name="Rectangle 6">
            <a:extLst>
              <a:ext uri="{FF2B5EF4-FFF2-40B4-BE49-F238E27FC236}">
                <a16:creationId xmlns:a16="http://schemas.microsoft.com/office/drawing/2014/main" id="{B1154CA8-CB7A-4B3B-864A-CB9A5F4D0D4E}"/>
              </a:ext>
            </a:extLst>
          </p:cNvPr>
          <p:cNvSpPr/>
          <p:nvPr/>
        </p:nvSpPr>
        <p:spPr>
          <a:xfrm>
            <a:off x="1139164" y="2900954"/>
            <a:ext cx="1471688" cy="64836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A45AF9-D0A9-8344-8FAD-D69C9379F8FF}"/>
              </a:ext>
            </a:extLst>
          </p:cNvPr>
          <p:cNvPicPr>
            <a:picLocks noChangeAspect="1"/>
          </p:cNvPicPr>
          <p:nvPr/>
        </p:nvPicPr>
        <p:blipFill>
          <a:blip r:embed="rId5"/>
          <a:stretch>
            <a:fillRect/>
          </a:stretch>
        </p:blipFill>
        <p:spPr>
          <a:xfrm>
            <a:off x="8721971" y="1628887"/>
            <a:ext cx="3403600" cy="1384300"/>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263560" y="6492875"/>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223168" y="5535190"/>
            <a:ext cx="1189749" cy="261610"/>
          </a:xfrm>
          <a:prstGeom prst="rect">
            <a:avLst/>
          </a:prstGeom>
          <a:noFill/>
        </p:spPr>
        <p:txBody>
          <a:bodyPr wrap="none" rtlCol="0">
            <a:spAutoFit/>
          </a:bodyPr>
          <a:lstStyle/>
          <a:p>
            <a:r>
              <a:rPr lang="en-US" sz="1100" dirty="0"/>
              <a:t>Howe et al., 2013</a:t>
            </a:r>
          </a:p>
        </p:txBody>
      </p:sp>
      <p:sp>
        <p:nvSpPr>
          <p:cNvPr id="12" name="TextBox 11">
            <a:extLst>
              <a:ext uri="{FF2B5EF4-FFF2-40B4-BE49-F238E27FC236}">
                <a16:creationId xmlns:a16="http://schemas.microsoft.com/office/drawing/2014/main" id="{40BE89A2-B045-464C-B84F-D72A208BAF8C}"/>
              </a:ext>
            </a:extLst>
          </p:cNvPr>
          <p:cNvSpPr txBox="1"/>
          <p:nvPr/>
        </p:nvSpPr>
        <p:spPr>
          <a:xfrm>
            <a:off x="10743344" y="2970265"/>
            <a:ext cx="1229824" cy="261610"/>
          </a:xfrm>
          <a:prstGeom prst="rect">
            <a:avLst/>
          </a:prstGeom>
          <a:noFill/>
        </p:spPr>
        <p:txBody>
          <a:bodyPr wrap="none" rtlCol="0">
            <a:spAutoFit/>
          </a:bodyPr>
          <a:lstStyle/>
          <a:p>
            <a:r>
              <a:rPr lang="en-US" sz="1100" dirty="0"/>
              <a:t>Collins et al., 2016</a:t>
            </a:r>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So what does DA do?</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2"/>
          <a:stretch>
            <a:fillRect/>
          </a:stretch>
        </p:blipFill>
        <p:spPr>
          <a:xfrm>
            <a:off x="2736095" y="2462624"/>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3"/>
          <a:stretch>
            <a:fillRect/>
          </a:stretch>
        </p:blipFill>
        <p:spPr>
          <a:xfrm>
            <a:off x="2736095" y="4808364"/>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2388988" y="4042617"/>
            <a:ext cx="8044405"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580296" y="1853625"/>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2064242" y="4190277"/>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978853"/>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pic>
        <p:nvPicPr>
          <p:cNvPr id="4" name="Picture 3">
            <a:extLst>
              <a:ext uri="{FF2B5EF4-FFF2-40B4-BE49-F238E27FC236}">
                <a16:creationId xmlns:a16="http://schemas.microsoft.com/office/drawing/2014/main" id="{DD3C772A-91A3-4CA3-8E1D-90E53BBB18AB}"/>
              </a:ext>
            </a:extLst>
          </p:cNvPr>
          <p:cNvPicPr>
            <a:picLocks noChangeAspect="1"/>
          </p:cNvPicPr>
          <p:nvPr/>
        </p:nvPicPr>
        <p:blipFill>
          <a:blip r:embed="rId2"/>
          <a:stretch>
            <a:fillRect/>
          </a:stretch>
        </p:blipFill>
        <p:spPr>
          <a:xfrm>
            <a:off x="3994715" y="2683739"/>
            <a:ext cx="4947817" cy="3382691"/>
          </a:xfrm>
          <a:prstGeom prst="rect">
            <a:avLst/>
          </a:prstGeom>
        </p:spPr>
      </p:pic>
      <p:sp>
        <p:nvSpPr>
          <p:cNvPr id="5" name="TextBox 4">
            <a:extLst>
              <a:ext uri="{FF2B5EF4-FFF2-40B4-BE49-F238E27FC236}">
                <a16:creationId xmlns:a16="http://schemas.microsoft.com/office/drawing/2014/main" id="{706CBA1A-F2D2-44B3-9638-168A599ED716}"/>
              </a:ext>
            </a:extLst>
          </p:cNvPr>
          <p:cNvSpPr txBox="1"/>
          <p:nvPr/>
        </p:nvSpPr>
        <p:spPr>
          <a:xfrm>
            <a:off x="2257933" y="582712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2276715"/>
            <a:ext cx="3677160" cy="646331"/>
          </a:xfrm>
          <a:prstGeom prst="rect">
            <a:avLst/>
          </a:prstGeom>
          <a:noFill/>
        </p:spPr>
        <p:txBody>
          <a:bodyPr wrap="none" rtlCol="0">
            <a:spAutoFit/>
          </a:bodyPr>
          <a:lstStyle/>
          <a:p>
            <a:r>
              <a:rPr lang="en-US" dirty="0"/>
              <a:t>High DA -&gt; high emphasis on rewards</a:t>
            </a:r>
          </a:p>
          <a:p>
            <a:endParaRPr lang="en-US" dirty="0"/>
          </a:p>
        </p:txBody>
      </p:sp>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854501"/>
            <a:ext cx="10515600" cy="952677"/>
          </a:xfrm>
        </p:spPr>
        <p:txBody>
          <a:bodyPr/>
          <a:lstStyle/>
          <a:p>
            <a:pPr marL="0" indent="0" algn="ctr">
              <a:buNone/>
            </a:pPr>
            <a:r>
              <a:rPr lang="en-US" dirty="0"/>
              <a:t>Do humans’ propensity to gamble / speed vary as striatal DA changes (via proximity to reward)?</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32B9D-8149-425F-B829-E44FE1B0FE05}"/>
              </a:ext>
            </a:extLst>
          </p:cNvPr>
          <p:cNvPicPr>
            <a:picLocks noChangeAspect="1"/>
          </p:cNvPicPr>
          <p:nvPr/>
        </p:nvPicPr>
        <p:blipFill>
          <a:blip r:embed="rId2"/>
          <a:stretch>
            <a:fillRect/>
          </a:stretch>
        </p:blipFill>
        <p:spPr>
          <a:xfrm>
            <a:off x="1897206" y="2159786"/>
            <a:ext cx="7043850" cy="3540128"/>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a:stCxn id="14" idx="2"/>
          </p:cNvCxnSpPr>
          <p:nvPr/>
        </p:nvCxnSpPr>
        <p:spPr>
          <a:xfrm>
            <a:off x="4130137" y="3079266"/>
            <a:ext cx="10590" cy="1379217"/>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a:stCxn id="13" idx="2"/>
          </p:cNvCxnSpPr>
          <p:nvPr/>
        </p:nvCxnSpPr>
        <p:spPr>
          <a:xfrm flipH="1">
            <a:off x="4888646" y="3079266"/>
            <a:ext cx="9424" cy="1009975"/>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a:stCxn id="12" idx="2"/>
          </p:cNvCxnSpPr>
          <p:nvPr/>
        </p:nvCxnSpPr>
        <p:spPr>
          <a:xfrm>
            <a:off x="5725734" y="3079267"/>
            <a:ext cx="0" cy="621969"/>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307189" y="2771490"/>
            <a:ext cx="837089" cy="307777"/>
          </a:xfrm>
          <a:prstGeom prst="rect">
            <a:avLst/>
          </a:prstGeom>
          <a:noFill/>
        </p:spPr>
        <p:txBody>
          <a:bodyPr wrap="none" rtlCol="0">
            <a:spAutoFit/>
          </a:bodyPr>
          <a:lstStyle/>
          <a:p>
            <a:r>
              <a:rPr lang="en-US" sz="14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479525" y="2771489"/>
            <a:ext cx="837089" cy="307777"/>
          </a:xfrm>
          <a:prstGeom prst="rect">
            <a:avLst/>
          </a:prstGeom>
          <a:noFill/>
        </p:spPr>
        <p:txBody>
          <a:bodyPr wrap="none" rtlCol="0">
            <a:spAutoFit/>
          </a:bodyPr>
          <a:lstStyle/>
          <a:p>
            <a:r>
              <a:rPr lang="en-US" sz="14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711592" y="2771489"/>
            <a:ext cx="837089" cy="307777"/>
          </a:xfrm>
          <a:prstGeom prst="rect">
            <a:avLst/>
          </a:prstGeom>
          <a:noFill/>
        </p:spPr>
        <p:txBody>
          <a:bodyPr wrap="none" rtlCol="0">
            <a:spAutoFit/>
          </a:bodyPr>
          <a:lstStyle/>
          <a:p>
            <a:r>
              <a:rPr lang="en-US" sz="14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767656" y="255573"/>
            <a:ext cx="5654174" cy="1325563"/>
          </a:xfrm>
        </p:spPr>
        <p:txBody>
          <a:bodyPr/>
          <a:lstStyle/>
          <a:p>
            <a:r>
              <a:rPr lang="en-US" dirty="0"/>
              <a:t>How to elicit DA ramp?</a:t>
            </a:r>
          </a:p>
        </p:txBody>
      </p:sp>
    </p:spTree>
    <p:extLst>
      <p:ext uri="{BB962C8B-B14F-4D97-AF65-F5344CB8AC3E}">
        <p14:creationId xmlns:p14="http://schemas.microsoft.com/office/powerpoint/2010/main" val="38274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1284330" y="2578517"/>
            <a:ext cx="5609765" cy="36779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2F106BF6-CFD1-430F-A4FD-347D41F6030C}"/>
              </a:ext>
            </a:extLst>
          </p:cNvPr>
          <p:cNvGrpSpPr/>
          <p:nvPr/>
        </p:nvGrpSpPr>
        <p:grpSpPr>
          <a:xfrm>
            <a:off x="8427379" y="4481602"/>
            <a:ext cx="3215118" cy="2204406"/>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2"/>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47988EF-1FF4-47EF-98A3-48207B033B3F}"/>
              </a:ext>
            </a:extLst>
          </p:cNvPr>
          <p:cNvGrpSpPr/>
          <p:nvPr/>
        </p:nvGrpSpPr>
        <p:grpSpPr>
          <a:xfrm>
            <a:off x="907643" y="0"/>
            <a:ext cx="3928986" cy="2507406"/>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3"/>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4880410" y="2507406"/>
            <a:ext cx="2846683" cy="2069966"/>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AA776E-1A26-4C15-9D8A-2B543ABECA1A}"/>
              </a:ext>
            </a:extLst>
          </p:cNvPr>
          <p:cNvGrpSpPr/>
          <p:nvPr/>
        </p:nvGrpSpPr>
        <p:grpSpPr>
          <a:xfrm>
            <a:off x="8778536" y="4385429"/>
            <a:ext cx="3613762" cy="2626743"/>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2"/>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6293695" y="2281406"/>
            <a:ext cx="2894182" cy="1866032"/>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3"/>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9347958" y="174200"/>
            <a:ext cx="3200231" cy="2106723"/>
            <a:chOff x="3284310" y="5592929"/>
            <a:chExt cx="1728064" cy="1137591"/>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4"/>
            <a:stretch>
              <a:fillRect/>
            </a:stretch>
          </p:blipFill>
          <p:spPr>
            <a:xfrm>
              <a:off x="3337028" y="5662776"/>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284310" y="5592929"/>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6EC42E-C15A-481F-B913-3E3AF78A50A0}"/>
              </a:ext>
            </a:extLst>
          </p:cNvPr>
          <p:cNvGrpSpPr/>
          <p:nvPr/>
        </p:nvGrpSpPr>
        <p:grpSpPr>
          <a:xfrm>
            <a:off x="-416443" y="1902387"/>
            <a:ext cx="3875466" cy="2473249"/>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5"/>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F6752DDA-37CA-4183-8B55-95436FCD1732}"/>
              </a:ext>
            </a:extLst>
          </p:cNvPr>
          <p:cNvCxnSpPr>
            <a:cxnSpLocks/>
          </p:cNvCxnSpPr>
          <p:nvPr/>
        </p:nvCxnSpPr>
        <p:spPr>
          <a:xfrm flipV="1">
            <a:off x="9187877" y="2205177"/>
            <a:ext cx="1508230" cy="1040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2B2B554-071F-4741-A9F9-A1E55044F4BF}"/>
              </a:ext>
            </a:extLst>
          </p:cNvPr>
          <p:cNvCxnSpPr>
            <a:cxnSpLocks/>
          </p:cNvCxnSpPr>
          <p:nvPr/>
        </p:nvCxnSpPr>
        <p:spPr>
          <a:xfrm>
            <a:off x="4998826" y="3177559"/>
            <a:ext cx="356770"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EAC961D-1264-410C-AD32-70E9A7E3F174}"/>
              </a:ext>
            </a:extLst>
          </p:cNvPr>
          <p:cNvCxnSpPr>
            <a:cxnSpLocks/>
          </p:cNvCxnSpPr>
          <p:nvPr/>
        </p:nvCxnSpPr>
        <p:spPr>
          <a:xfrm>
            <a:off x="2938281" y="3177559"/>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82C0CED0-66A7-4424-A8B6-CDF9B560D74B}"/>
              </a:ext>
            </a:extLst>
          </p:cNvPr>
          <p:cNvGrpSpPr/>
          <p:nvPr/>
        </p:nvGrpSpPr>
        <p:grpSpPr>
          <a:xfrm>
            <a:off x="3160857" y="2280923"/>
            <a:ext cx="2894185" cy="2104506"/>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6"/>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D0E6DD6C-0267-4F02-8BAF-A05859403409}"/>
              </a:ext>
            </a:extLst>
          </p:cNvPr>
          <p:cNvCxnSpPr>
            <a:cxnSpLocks/>
            <a:stCxn id="25" idx="3"/>
          </p:cNvCxnSpPr>
          <p:nvPr/>
        </p:nvCxnSpPr>
        <p:spPr>
          <a:xfrm>
            <a:off x="9187877" y="3214422"/>
            <a:ext cx="1397540" cy="1171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B24227F-9602-4717-9119-EAC105E03FF1}"/>
              </a:ext>
            </a:extLst>
          </p:cNvPr>
          <p:cNvCxnSpPr>
            <a:cxnSpLocks/>
            <a:stCxn id="38" idx="3"/>
            <a:endCxn id="25" idx="1"/>
          </p:cNvCxnSpPr>
          <p:nvPr/>
        </p:nvCxnSpPr>
        <p:spPr>
          <a:xfrm>
            <a:off x="6055042" y="3213940"/>
            <a:ext cx="238653" cy="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1448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621</Words>
  <Application>Microsoft Macintosh PowerPoint</Application>
  <PresentationFormat>Widescreen</PresentationFormat>
  <Paragraphs>99</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So what does DA do?</vt:lpstr>
      <vt:lpstr>Do fluctuating levels of DA bias value perception?</vt:lpstr>
      <vt:lpstr>PowerPoint Presentation</vt:lpstr>
      <vt:lpstr>How to elicit DA ramp?</vt:lpstr>
      <vt:lpstr>PowerPoint Presentation</vt:lpstr>
      <vt:lpstr>PowerPoint Presentation</vt:lpstr>
      <vt:lpstr>PowerPoint Presentation</vt:lpstr>
      <vt:lpstr>PowerPoint Presentation</vt:lpstr>
      <vt:lpstr>Version coefficients</vt:lpstr>
      <vt:lpstr>PowerPoint Presentation</vt:lpstr>
      <vt:lpstr>Current version</vt:lpstr>
      <vt:lpstr>Summary</vt:lpstr>
      <vt:lpstr>Deep Brain Stimulation (DBS) can be used to treat Parkinson’s disease</vt:lpstr>
      <vt:lpstr>Does STN DBS affect cost-benefit decision making?</vt:lpstr>
      <vt:lpstr>Using eye blink rate to gauge network activity</vt:lpstr>
      <vt:lpstr>Probing cost-benefit behavior during STN stimulation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Microsoft Office User</cp:lastModifiedBy>
  <cp:revision>46</cp:revision>
  <dcterms:created xsi:type="dcterms:W3CDTF">2019-04-16T20:33:06Z</dcterms:created>
  <dcterms:modified xsi:type="dcterms:W3CDTF">2019-04-20T00:17:23Z</dcterms:modified>
</cp:coreProperties>
</file>